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9" r:id="rId1"/>
  </p:sldMasterIdLst>
  <p:sldIdLst>
    <p:sldId id="256" r:id="rId2"/>
    <p:sldId id="257" r:id="rId3"/>
    <p:sldId id="269" r:id="rId4"/>
    <p:sldId id="265" r:id="rId5"/>
    <p:sldId id="268" r:id="rId6"/>
    <p:sldId id="263" r:id="rId7"/>
    <p:sldId id="258" r:id="rId8"/>
    <p:sldId id="259" r:id="rId9"/>
    <p:sldId id="262" r:id="rId10"/>
    <p:sldId id="261" r:id="rId11"/>
    <p:sldId id="264" r:id="rId12"/>
    <p:sldId id="266" r:id="rId13"/>
    <p:sldId id="270" r:id="rId14"/>
    <p:sldId id="271" r:id="rId15"/>
    <p:sldId id="272" r:id="rId16"/>
    <p:sldId id="275" r:id="rId17"/>
    <p:sldId id="276" r:id="rId18"/>
    <p:sldId id="277" r:id="rId19"/>
    <p:sldId id="279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99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8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0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287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0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304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3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3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2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7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3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3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7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7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4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8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11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Opravy a</a:t>
            </a:r>
            <a:b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investice školy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 2019</a:t>
            </a:r>
            <a:endParaRPr lang="cs-CZ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623570" cy="1507067"/>
          </a:xfrm>
        </p:spPr>
        <p:txBody>
          <a:bodyPr/>
          <a:lstStyle/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Výměna oken a </a:t>
            </a:r>
            <a:r>
              <a:rPr 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ZateplenÍ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Budov Y „ B“</a:t>
            </a:r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 stav</a:t>
            </a:r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Stávající stav</a:t>
            </a:r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17" y="1270000"/>
            <a:ext cx="4040717" cy="3030538"/>
          </a:xfrm>
          <a:effectLst>
            <a:softEdge rad="63500"/>
          </a:effectLst>
        </p:spPr>
      </p:pic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5" y="1262062"/>
            <a:ext cx="4040716" cy="3030537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695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3948545"/>
            <a:ext cx="4860377" cy="2434670"/>
          </a:xfrm>
        </p:spPr>
        <p:txBody>
          <a:bodyPr>
            <a:noAutofit/>
          </a:bodyPr>
          <a:lstStyle/>
          <a:p>
            <a:r>
              <a:rPr lang="cs-CZ" sz="2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Opravu havárie strojovny VZT dílny v hodnotě 113 037,- Kč provedla firma:                                     </a:t>
            </a:r>
            <a:r>
              <a:rPr lang="cs-CZ" sz="2000" b="1" i="1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Armest</a:t>
            </a:r>
            <a:r>
              <a:rPr lang="cs-CZ" sz="2000" b="1" i="1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i="1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s.r.o</a:t>
            </a:r>
            <a:r>
              <a:rPr lang="cs-CZ" sz="2000" b="1" i="1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Jiřího z Poděbrad 523                                  Doksy</a:t>
            </a:r>
            <a:endParaRPr lang="cs-CZ" sz="2000" b="1" i="1" cap="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1" y="290945"/>
            <a:ext cx="7204567" cy="12219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Oprava podlah v  kabinetech budovy E, kabinetu B 206, učebnách 212, 315 a 606 na OP Lužická,             kabinetu na OP Svojsíkova stezka </a:t>
            </a:r>
            <a:endParaRPr 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4211" y="1886989"/>
            <a:ext cx="4937655" cy="2061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Opravy v hodnotě 439 916,- Kč provedla firma:</a:t>
            </a:r>
          </a:p>
          <a:p>
            <a:pPr marL="0" indent="0">
              <a:buNone/>
            </a:pP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Emil Šůla                                               Gen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Svobody </a:t>
            </a: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                                  Nový Bor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012564" y="2020153"/>
            <a:ext cx="4926985" cy="802178"/>
          </a:xfrm>
        </p:spPr>
        <p:txBody>
          <a:bodyPr/>
          <a:lstStyle/>
          <a:p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Oprava komunikace Lužická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012564" y="2822330"/>
            <a:ext cx="5126491" cy="18992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Opravu příjezdové komunikace </a:t>
            </a:r>
            <a:br>
              <a:rPr lang="cs-C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hodnotě </a:t>
            </a:r>
            <a:r>
              <a:rPr lang="cs-C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592 779,- </a:t>
            </a:r>
            <a:r>
              <a:rPr lang="cs-C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Kč provedla firma:</a:t>
            </a:r>
            <a:br>
              <a:rPr lang="cs-C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cs-C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silnice a mosty a.s.</a:t>
            </a:r>
            <a:br>
              <a:rPr lang="cs-C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května 3123 </a:t>
            </a:r>
            <a:br>
              <a:rPr lang="cs-C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Česká Lípa </a:t>
            </a:r>
          </a:p>
        </p:txBody>
      </p:sp>
    </p:spTree>
    <p:extLst>
      <p:ext uri="{BB962C8B-B14F-4D97-AF65-F5344CB8AC3E}">
        <p14:creationId xmlns:p14="http://schemas.microsoft.com/office/powerpoint/2010/main" val="14380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pravu podlahové konstrukce svařovny v budově B a v 1.NP budovy C v hodnotě 191 481,- Kč provedla firma                           </a:t>
            </a:r>
            <a:r>
              <a:rPr lang="cs-CZ" sz="2400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Korepo</a:t>
            </a:r>
            <a:r>
              <a:rPr lang="cs-CZ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s.r.o., České mládeže 1096, Liberec</a:t>
            </a:r>
            <a:endParaRPr lang="cs-CZ" sz="24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 stav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1.NP budovy C 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80" y="1262061"/>
            <a:ext cx="4040717" cy="3030538"/>
          </a:xfrm>
          <a:effectLst>
            <a:softEdge rad="63500"/>
          </a:effec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Stávající stav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1.NP budovy C 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58" y="1262061"/>
            <a:ext cx="4040716" cy="3030537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86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1660" y="335741"/>
            <a:ext cx="8658888" cy="645161"/>
          </a:xfrm>
        </p:spPr>
        <p:txBody>
          <a:bodyPr>
            <a:normAutofit/>
          </a:bodyPr>
          <a:lstStyle/>
          <a:p>
            <a:r>
              <a:rPr lang="cs-CZ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ožární dveře do školní jídelny</a:t>
            </a:r>
            <a:endParaRPr lang="cs-CZ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6600304" y="1487979"/>
            <a:ext cx="3948546" cy="3267363"/>
          </a:xfrm>
        </p:spPr>
        <p:txBody>
          <a:bodyPr>
            <a:normAutofit/>
          </a:bodyPr>
          <a:lstStyle/>
          <a:p>
            <a:r>
              <a:rPr lang="cs-CZ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Vybourání původních požárních dveří, dodání  a osazení nových požárních dveří v hodnotě 74 912,- Kč provedla </a:t>
            </a:r>
            <a:r>
              <a:rPr lang="cs-CZ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lang="cs-CZ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 automatických dveří LEXA &amp; KRUŽÍK, spol. s r.o. </a:t>
            </a: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Hodice 138</a:t>
            </a:r>
            <a:endParaRPr 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9" y="1113905"/>
            <a:ext cx="5752408" cy="431430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879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389" y="324196"/>
            <a:ext cx="8703223" cy="955964"/>
          </a:xfrm>
        </p:spPr>
        <p:txBody>
          <a:bodyPr>
            <a:noAutofit/>
          </a:bodyPr>
          <a:lstStyle/>
          <a:p>
            <a:r>
              <a:rPr lang="cs-CZ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OP </a:t>
            </a:r>
            <a:r>
              <a:rPr lang="cs-CZ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vojsíkova stezka byly provedeny opravy sociálního zázemí pro chlapce a oprava umývárny</a:t>
            </a:r>
            <a:endParaRPr lang="cs-CZ" sz="32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2" y="2492431"/>
            <a:ext cx="8534400" cy="2736274"/>
          </a:xfrm>
        </p:spPr>
        <p:txBody>
          <a:bodyPr>
            <a:normAutofit/>
          </a:bodyPr>
          <a:lstStyle/>
          <a:p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Opravy v hodnotě: 	        	233 556,- Kč									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270 444,- Kč			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113 037,- Kč	</a:t>
            </a:r>
          </a:p>
          <a:p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provedla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Miroslav </a:t>
            </a:r>
            <a:r>
              <a:rPr 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Dražka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Velká Bukovina 203</a:t>
            </a:r>
            <a:endParaRPr 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48" y="2114895"/>
            <a:ext cx="4655127" cy="349134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914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6132" y="74816"/>
            <a:ext cx="9858894" cy="714893"/>
          </a:xfrm>
        </p:spPr>
        <p:txBody>
          <a:bodyPr/>
          <a:lstStyle/>
          <a:p>
            <a:r>
              <a:rPr lang="cs-CZ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ůvodní stav							Stávající </a:t>
            </a:r>
            <a:r>
              <a:rPr lang="cs-CZ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2" y="685800"/>
            <a:ext cx="3280410" cy="2460308"/>
          </a:xfrm>
          <a:effectLst>
            <a:softEdge rad="63500"/>
          </a:effectLst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0170" y="685800"/>
            <a:ext cx="1628699" cy="31367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5909" y="3598149"/>
            <a:ext cx="3616325" cy="27122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170" y="4058135"/>
            <a:ext cx="4088562" cy="247154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Zástupný symbol pro obsah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8112" y="2809619"/>
            <a:ext cx="2328894" cy="31051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Zástupný symbol pro obsah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1336" y="1334227"/>
            <a:ext cx="3883034" cy="248832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780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92773" y="436418"/>
            <a:ext cx="10058400" cy="586047"/>
          </a:xfrm>
        </p:spPr>
        <p:txBody>
          <a:bodyPr>
            <a:normAutofit/>
          </a:bodyPr>
          <a:lstStyle/>
          <a:p>
            <a:r>
              <a:rPr lang="cs-CZ" sz="28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8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ekonstrukce sociálního zařízení u školní restaurace  a kavárny</a:t>
            </a:r>
            <a:endParaRPr lang="cs-CZ" sz="28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592773" y="1271847"/>
            <a:ext cx="8468100" cy="5004262"/>
          </a:xfrm>
        </p:spPr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Vybourání příček, zárubní dveří, obkladů stěn a podlahové dlažby.                 Demontáž zařízení, rozvodů vody a kanalizace.                                                        Montáž nových rozvodů vody, TUV a kanalizace a její napojení na stávající kanalizační systém budovy A.                                                                                        Vystavení nových příček a osazení dveřních zárubní.                                                       Provedení nové elektroinstalace vč. připojení, provedení nové podlahové dlažby a obkladů stěn.                                                                                                                                                     Instalace nového zařízení a vymalování prostor.</a:t>
            </a:r>
          </a:p>
          <a:p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Veškeré práce provedla firma:</a:t>
            </a:r>
          </a:p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Rychlé stavby s.r.o.</a:t>
            </a:r>
          </a:p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Vrátno 69</a:t>
            </a:r>
          </a:p>
          <a:p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1687" y="3183774"/>
            <a:ext cx="3347259" cy="25104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2" y="3906983"/>
            <a:ext cx="3158834" cy="23691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828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0715" y="320040"/>
            <a:ext cx="10058400" cy="419793"/>
          </a:xfrm>
        </p:spPr>
        <p:txBody>
          <a:bodyPr>
            <a:normAutofit fontScale="90000"/>
          </a:bodyPr>
          <a:lstStyle/>
          <a:p>
            <a:r>
              <a:rPr lang="cs-CZ" sz="28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8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prava dvou odborných učeben oboru kuchař v přízemí budovy E</a:t>
            </a:r>
            <a:endParaRPr lang="cs-CZ" sz="28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0959" y="897775"/>
            <a:ext cx="10080771" cy="2951018"/>
          </a:xfrm>
        </p:spPr>
        <p:txBody>
          <a:bodyPr>
            <a:normAutofit/>
          </a:bodyPr>
          <a:lstStyle/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rámci opravy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byly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provedeny tyto základní práce: </a:t>
            </a:r>
          </a:p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Vybourání stávající ocelové prosklené dělící stěny mezi učebnami a provozní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chodbou. Výstavba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nové zděné příčky, osazení nových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dveří a oken.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Provedení nové podlahy z keramické protiskluzové dlažby. Provedení keramického obkladu vnitřní stěny nové příčky. Přeložení stávajícího elektrického přívodního vedení do rozvaděčů, nové připojení a montáž přeložených spínačů osvětlení a zásuvek 230 V. Úprava provozní chodby, zejména demontáž stávajícího dřevěného obložení stěn, provedení opravy omítek a štuku, a provedení omyvatelného nátěru soklu. Veškeré prostory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byly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nově vymalovány.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37" y="3699164"/>
            <a:ext cx="1782786" cy="27713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37" y="4006735"/>
            <a:ext cx="2845723" cy="21342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74" y="3538195"/>
            <a:ext cx="3710247" cy="278268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901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711" y="203662"/>
            <a:ext cx="10058400" cy="458816"/>
          </a:xfrm>
        </p:spPr>
        <p:txBody>
          <a:bodyPr>
            <a:normAutofit fontScale="90000"/>
          </a:bodyPr>
          <a:lstStyle/>
          <a:p>
            <a:r>
              <a:rPr lang="cs-CZ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prava havárie ÚT a ZTI v objektu budovy D  - tělocvična</a:t>
            </a:r>
            <a:endParaRPr lang="cs-CZ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7711" y="662478"/>
            <a:ext cx="9864637" cy="4950228"/>
          </a:xfrm>
        </p:spPr>
        <p:txBody>
          <a:bodyPr>
            <a:normAutofit/>
          </a:bodyPr>
          <a:lstStyle/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Kompletní provedení nových rozvodů (topení, TUV, studené a požární vody) v podzemním kolektoru, včetně osazení uzavíracích armatur, dále provedení jednotlivých přípojek s jejich napojením v šachtách umístěných uvnitř budovy. Dále pak provedení nového napojení otopných těles na východní straně objektu tělocvičny a to prostřednictvím nového vnitřního vedení od páteřního rozvodu až po jednotlivá otopná tělesa. Součástí díla jsou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také zemní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a konečné dokončovací práce na dotčených zpevněných i nezpevněných plochách. </a:t>
            </a:r>
            <a:endParaRPr lang="cs-CZ" dirty="0"/>
          </a:p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Odstranění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havárie na rozvodech medií pro budovu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tělocvičny provedla firma: </a:t>
            </a:r>
          </a:p>
          <a:p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TOPAZ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 s.r.o. 		</a:t>
            </a:r>
          </a:p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Heřmaničky u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Dobranova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	</a:t>
            </a:r>
          </a:p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470 01 Česká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Lípa</a:t>
            </a:r>
          </a:p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Cena opravy: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2 593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764,45 Kč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33" y="4163751"/>
            <a:ext cx="4403898" cy="24771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54" y="2960947"/>
            <a:ext cx="3535679" cy="265175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8742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684212" y="556953"/>
            <a:ext cx="10629410" cy="14131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Centrum Odborné přípravy                 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</a:t>
            </a:r>
            <a:endParaRPr lang="cs-CZ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750714" y="2114811"/>
            <a:ext cx="7345883" cy="3308465"/>
          </a:xfrm>
        </p:spPr>
        <p:txBody>
          <a:bodyPr>
            <a:normAutofit/>
          </a:bodyPr>
          <a:lstStyle/>
          <a:p>
            <a:r>
              <a:rPr lang="cs-C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dotačního programu 129 710 Centra odborné přípravy bylo pro výuku autoškoly pořízeno nákladní vozidlo DAF                                v hodnotě 1 840 410,- Kč</a:t>
            </a:r>
          </a:p>
          <a:p>
            <a:r>
              <a:rPr lang="cs-C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 ceny částku 1 656 369,- Kč přispělo Ministerstvo zemědělství</a:t>
            </a:r>
          </a:p>
          <a:p>
            <a:r>
              <a:rPr lang="cs-C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Dodavatel:</a:t>
            </a:r>
          </a:p>
          <a:p>
            <a:r>
              <a:rPr lang="cs-C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 </a:t>
            </a:r>
            <a:r>
              <a:rPr lang="cs-CZ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Trucks</a:t>
            </a:r>
            <a:r>
              <a:rPr lang="cs-C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Praha s.r.o.</a:t>
            </a:r>
          </a:p>
          <a:p>
            <a:r>
              <a:rPr lang="cs-CZ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Zděbradská</a:t>
            </a:r>
            <a:r>
              <a:rPr lang="cs-C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61</a:t>
            </a:r>
          </a:p>
          <a:p>
            <a:r>
              <a:rPr lang="cs-CZ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Jažovice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0" y="3601229"/>
            <a:ext cx="5468389" cy="307596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2948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" algn="ctr"/>
            <a:r>
              <a:rPr lang="cs-CZ" b="1" cap="none" dirty="0" smtClean="0"/>
              <a:t/>
            </a:r>
            <a:br>
              <a:rPr lang="cs-CZ" b="1" cap="none" dirty="0" smtClean="0"/>
            </a:br>
            <a:r>
              <a:rPr lang="cs-CZ" b="1" cap="none" dirty="0"/>
              <a:t/>
            </a:r>
            <a:br>
              <a:rPr lang="cs-CZ" b="1" cap="none" dirty="0"/>
            </a:br>
            <a:r>
              <a:rPr lang="cs-CZ" sz="4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4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 pořízen nábytek do učeben, kabinetů, jídelny a restaurace</a:t>
            </a:r>
            <a:br>
              <a:rPr lang="cs-CZ" sz="4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hodnotě 411 tisíc korun.</a:t>
            </a:r>
            <a:br>
              <a:rPr lang="cs-CZ" sz="4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4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684211" y="4114800"/>
            <a:ext cx="10388341" cy="1879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Dodavatel:</a:t>
            </a:r>
            <a:b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SPACE s.r.o.</a:t>
            </a:r>
            <a:b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Letňanská 68/11</a:t>
            </a:r>
            <a:b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Praha 9- Prosek</a:t>
            </a:r>
            <a:r>
              <a:rPr lang="cs-C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149628"/>
            <a:ext cx="10058400" cy="4505499"/>
          </a:xfrm>
        </p:spPr>
        <p:txBody>
          <a:bodyPr>
            <a:normAutofit fontScale="90000"/>
          </a:bodyPr>
          <a:lstStyle/>
          <a:p>
            <a:r>
              <a:rPr lang="cs-CZ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Centrum odborného vzdělávání Libereckého kraje pro oblast služeb na SOŠ a SOU Česká </a:t>
            </a:r>
            <a:r>
              <a:rPr lang="cs-CZ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ípa</a:t>
            </a:r>
            <a:br>
              <a:rPr lang="cs-CZ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2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aše škola byla v roce 2016 Libereckým krajem jmenována  jako „Centrum odborného vzdělávání Libereckého kraje pro oblast služeb". </a:t>
            </a:r>
            <a:br>
              <a:rPr lang="cs-CZ" sz="22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Zřizovatel školy - Liberecký kraj, uspěl s žádostí o dotaci z integrovaného operačního programu a škola obdržela v roce 2019 dotaci ve výši 76 mil. Kč.</a:t>
            </a:r>
            <a:br>
              <a:rPr lang="cs-CZ" sz="22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Díky této dotaci získala škola nové vybavení pro  učební obory - automechanik, instalatér, obráběč kovů, truhlář, zemědělec - farmář, kuchař, cukrář, pekař, nové vybavení pro svařovací školu, jazykové učebny a učebny ICT.</a:t>
            </a:r>
            <a:br>
              <a:rPr lang="cs-CZ" sz="22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1" y="4862944"/>
            <a:ext cx="9631884" cy="1131455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Více informací naleznete na stránkách školy – skolalipa.cz v záložce Centrum odborného vzdělávání </a:t>
            </a: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www.skolalipa.cz/index.php/centrum-odborneho-vzdelavani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1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9449002" cy="1009996"/>
          </a:xfrm>
        </p:spPr>
        <p:txBody>
          <a:bodyPr>
            <a:normAutofit/>
          </a:bodyPr>
          <a:lstStyle/>
          <a:p>
            <a:pPr algn="ctr"/>
            <a:r>
              <a:rPr lang="cs-CZ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Stoly k počítačům do učebny C 506 v hodnotě 90 000,- Kč vyrobila firma:</a:t>
            </a:r>
            <a:br>
              <a:rPr lang="cs-CZ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František Charvát, Sosnová 36, Česká Lípa</a:t>
            </a:r>
            <a:endParaRPr lang="cs-CZ" sz="24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5833" y="1753983"/>
            <a:ext cx="6007534" cy="455537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13" y="1828800"/>
            <a:ext cx="5824450" cy="436833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284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90777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Bylo pořízeno 20 ks  </a:t>
            </a:r>
            <a:r>
              <a:rPr lang="cs-CZ" sz="2700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tabletů</a:t>
            </a:r>
            <a:r>
              <a:rPr lang="cs-CZ" sz="27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Acer </a:t>
            </a:r>
            <a:r>
              <a:rPr lang="cs-CZ" sz="2700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Iconia</a:t>
            </a:r>
            <a:r>
              <a:rPr lang="cs-CZ" sz="27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700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sz="27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do učebny C 402</a:t>
            </a:r>
            <a:r>
              <a:rPr lang="cs-CZ" sz="4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hodnotě </a:t>
            </a:r>
            <a:r>
              <a:rPr lang="cs-CZ" sz="27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73 440,- Kč</a:t>
            </a:r>
            <a:br>
              <a:rPr lang="cs-CZ" sz="27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Dodavatel: </a:t>
            </a:r>
            <a:br>
              <a:rPr lang="cs-CZ" sz="27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Alza.cz, Praha</a:t>
            </a:r>
            <a:r>
              <a:rPr lang="cs-CZ" sz="27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7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44600" y="3150523"/>
            <a:ext cx="9584267" cy="27338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-CZ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výuku na CNC strojích bylo do učebny B 232 pořízeno 6ks  počítačů v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hodnotě </a:t>
            </a: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33 900,-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  <a:b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Dodavatel:</a:t>
            </a:r>
          </a:p>
          <a:p>
            <a:pPr algn="ctr"/>
            <a:r>
              <a:rPr lang="cs-CZ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RepasPoint</a:t>
            </a: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s.r.o.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Stojanova 1334</a:t>
            </a:r>
          </a:p>
          <a:p>
            <a:pPr algn="ctr"/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Uherské Hradiště                                                          </a:t>
            </a:r>
            <a:endParaRPr 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58" y="776086"/>
            <a:ext cx="6957752" cy="521831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503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69728" y="807547"/>
            <a:ext cx="9293225" cy="5310188"/>
          </a:xfrm>
        </p:spPr>
        <p:txBody>
          <a:bodyPr>
            <a:noAutofit/>
          </a:bodyPr>
          <a:lstStyle/>
          <a:p>
            <a:pPr algn="ctr"/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schváleného </a:t>
            </a:r>
            <a:r>
              <a:rPr lang="cs-CZ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investičního plánu</a:t>
            </a:r>
            <a:br>
              <a:rPr lang="cs-CZ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bylo </a:t>
            </a:r>
            <a:r>
              <a:rPr lang="cs-CZ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pořízeno:</a:t>
            </a:r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dirty="0"/>
              <a:t/>
            </a:r>
            <a:br>
              <a:rPr lang="cs-CZ" sz="6000" dirty="0"/>
            </a:br>
            <a:endParaRPr lang="cs-CZ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9071" y="4214553"/>
            <a:ext cx="6969396" cy="1887911"/>
          </a:xfrm>
        </p:spPr>
        <p:txBody>
          <a:bodyPr/>
          <a:lstStyle/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Vybavení Školního bufetu</a:t>
            </a:r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938829" y="446645"/>
            <a:ext cx="5777855" cy="736446"/>
          </a:xfrm>
        </p:spPr>
        <p:txBody>
          <a:bodyPr/>
          <a:lstStyle/>
          <a:p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Myčka nádobí průchozí </a:t>
            </a:r>
            <a:r>
              <a:rPr lang="cs-CZ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RedFox</a:t>
            </a: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QQI 102P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567054" y="448888"/>
            <a:ext cx="4177145" cy="1512916"/>
          </a:xfrm>
        </p:spPr>
        <p:txBody>
          <a:bodyPr/>
          <a:lstStyle/>
          <a:p>
            <a:r>
              <a:rPr lang="cs-C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Dodavatel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cs-CZ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PROMOS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ALFA s.r.o., Havířov</a:t>
            </a:r>
          </a:p>
          <a:p>
            <a:endParaRPr lang="cs-CZ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4" y="1262062"/>
            <a:ext cx="4040717" cy="3030538"/>
          </a:xfrm>
          <a:effectLst>
            <a:softEdge rad="63500"/>
          </a:effectLst>
        </p:spPr>
      </p:pic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>
          <a:xfrm>
            <a:off x="5806545" y="2069868"/>
            <a:ext cx="4929188" cy="2222731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Celonerezová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myčka nádobí včetně odpadového čerpadla, je vybavená dvěma dávkovači na mycí a </a:t>
            </a:r>
            <a:r>
              <a:rPr 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oplachovací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prostředky.</a:t>
            </a:r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4504917"/>
            <a:ext cx="8534400" cy="1507067"/>
          </a:xfrm>
        </p:spPr>
        <p:txBody>
          <a:bodyPr/>
          <a:lstStyle/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 vybavení</a:t>
            </a:r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2080" y="685799"/>
            <a:ext cx="4649787" cy="576261"/>
          </a:xfrm>
        </p:spPr>
        <p:txBody>
          <a:bodyPr/>
          <a:lstStyle/>
          <a:p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Uložiště </a:t>
            </a:r>
            <a:r>
              <a:rPr lang="cs-CZ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Synology</a:t>
            </a: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NAS</a:t>
            </a:r>
            <a:endParaRPr 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Datový úložný systém složený z:</a:t>
            </a:r>
          </a:p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1ks uložiště </a:t>
            </a:r>
            <a:r>
              <a:rPr 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Synology</a:t>
            </a:r>
            <a:endParaRPr lang="cs-C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1ks rozšiřující karta </a:t>
            </a:r>
            <a:r>
              <a:rPr 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Synology</a:t>
            </a:r>
            <a:endParaRPr lang="cs-C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2ks paměti NAS</a:t>
            </a:r>
          </a:p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14ks pevných disků</a:t>
            </a:r>
          </a:p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2ks SSD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599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TROLL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computers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s.r.o., Česká Lípa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5806545" y="685800"/>
            <a:ext cx="4937655" cy="576262"/>
          </a:xfrm>
        </p:spPr>
        <p:txBody>
          <a:bodyPr/>
          <a:lstStyle/>
          <a:p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Dodavatel: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290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049088"/>
          </a:xfrm>
        </p:spPr>
        <p:txBody>
          <a:bodyPr/>
          <a:lstStyle/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Nemovitý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majetek</a:t>
            </a:r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684212" y="3042459"/>
            <a:ext cx="6400800" cy="2748742"/>
          </a:xfrm>
        </p:spPr>
        <p:txBody>
          <a:bodyPr>
            <a:normAutofit/>
          </a:bodyPr>
          <a:lstStyle/>
          <a:p>
            <a:r>
              <a:rPr lang="cs-CZ" b="1" dirty="0"/>
              <a:t>„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Zlepšení tepelně technických vlastností obvodových konstrukcí budov SOŠ a SOU v České Lípě,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budova pavilonu B“</a:t>
            </a:r>
          </a:p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Cena investiční akce 25 mil. korun</a:t>
            </a:r>
          </a:p>
          <a:p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mil. korun přispěl </a:t>
            </a:r>
            <a:r>
              <a:rPr 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Libercký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kraj</a:t>
            </a:r>
          </a:p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mil. korun přispělo Ministerstvo životního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3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1237</TotalTime>
  <Words>674</Words>
  <Application>Microsoft Office PowerPoint</Application>
  <PresentationFormat>Širokoúhlá obrazovka</PresentationFormat>
  <Paragraphs>78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Century Gothic</vt:lpstr>
      <vt:lpstr>Times New Roman</vt:lpstr>
      <vt:lpstr>Wingdings 3</vt:lpstr>
      <vt:lpstr>Řez</vt:lpstr>
      <vt:lpstr>Opravy a investice školy</vt:lpstr>
      <vt:lpstr>  Byl pořízen nábytek do učeben, kabinetů, jídelny a restaurace v hodnotě 411 tisíc korun. </vt:lpstr>
      <vt:lpstr>Stoly k počítačům do učebny C 506 v hodnotě 90 000,- Kč vyrobila firma: František Charvát, Sosnová 36, Česká Lípa</vt:lpstr>
      <vt:lpstr>  Bylo pořízeno 20 ks  tabletů Acer Iconia One 10 do učebny C 402 v hodnotě 73 440,- Kč Dodavatel:  Alza.cz, Praha </vt:lpstr>
      <vt:lpstr>Prezentace aplikace PowerPoint</vt:lpstr>
      <vt:lpstr>Dle schváleného  investičního plánu bylo pořízeno:  </vt:lpstr>
      <vt:lpstr>Vybavení Školního bufetu</vt:lpstr>
      <vt:lpstr>ICT vybavení</vt:lpstr>
      <vt:lpstr>Nemovitý majetek</vt:lpstr>
      <vt:lpstr>Výměna oken a ZateplenÍ Budov Y „ B“</vt:lpstr>
      <vt:lpstr>Opravu havárie strojovny VZT dílny v hodnotě 113 037,- Kč provedla firma:                                     Armest s.r.o                                             Jiřího z Poděbrad 523                                  Doksy</vt:lpstr>
      <vt:lpstr>Opravu podlahové konstrukce svařovny v budově B a v 1.NP budovy C v hodnotě 191 481,- Kč provedla firma                           Korepo s.r.o., České mládeže 1096, Liberec</vt:lpstr>
      <vt:lpstr>Požární dveře do školní jídelny</vt:lpstr>
      <vt:lpstr>Na OP Svojsíkova stezka byly provedeny opravy sociálního zázemí pro chlapce a oprava umývárny</vt:lpstr>
      <vt:lpstr>Původní stav       Stávající stav</vt:lpstr>
      <vt:lpstr>Rekonstrukce sociálního zařízení u školní restaurace  a kavárny</vt:lpstr>
      <vt:lpstr>Oprava dvou odborných učeben oboru kuchař v přízemí budovy E</vt:lpstr>
      <vt:lpstr>Oprava havárie ÚT a ZTI v objektu budovy D  - tělocvična</vt:lpstr>
      <vt:lpstr>Centrum Odborné přípravy                 COP</vt:lpstr>
      <vt:lpstr> Centrum odborného vzdělávání Libereckého kraje pro oblast služeb na SOŠ a SOU Česká Lípa Naše škola byla v roce 2016 Libereckým krajem jmenována  jako „Centrum odborného vzdělávání Libereckého kraje pro oblast služeb".  Zřizovatel školy - Liberecký kraj, uspěl s žádostí o dotaci z integrovaného operačního programu a škola obdržela v roce 2019 dotaci ve výši 76 mil. Kč. Díky této dotaci získala škola nové vybavení pro  učební obory - automechanik, instalatér, obráběč kovů, truhlář, zemědělec - farmář, kuchař, cukrář, pekař, nové vybavení pro svařovací školu, jazykové učebny a učebny ICT.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Opravy a investice školy</dc:title>
  <dc:creator>Štefková Kamila</dc:creator>
  <cp:lastModifiedBy>Štefková Kamila</cp:lastModifiedBy>
  <cp:revision>76</cp:revision>
  <dcterms:created xsi:type="dcterms:W3CDTF">2021-05-13T04:47:11Z</dcterms:created>
  <dcterms:modified xsi:type="dcterms:W3CDTF">2021-05-19T12:03:47Z</dcterms:modified>
</cp:coreProperties>
</file>